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6" r:id="rId4"/>
    <p:sldId id="268" r:id="rId5"/>
    <p:sldId id="265" r:id="rId6"/>
    <p:sldId id="269" r:id="rId7"/>
    <p:sldId id="270" r:id="rId8"/>
    <p:sldId id="271" r:id="rId9"/>
    <p:sldId id="259"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36840-C3C8-44E1-9A19-183F7BF72DA7}"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00B5-41CF-4F9E-9D22-30B9829450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36840-C3C8-44E1-9A19-183F7BF72DA7}"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00B5-41CF-4F9E-9D22-30B9829450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36840-C3C8-44E1-9A19-183F7BF72DA7}"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00B5-41CF-4F9E-9D22-30B9829450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36840-C3C8-44E1-9A19-183F7BF72DA7}"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00B5-41CF-4F9E-9D22-30B9829450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36840-C3C8-44E1-9A19-183F7BF72DA7}"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400B5-41CF-4F9E-9D22-30B98294505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36840-C3C8-44E1-9A19-183F7BF72DA7}"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400B5-41CF-4F9E-9D22-30B9829450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36840-C3C8-44E1-9A19-183F7BF72DA7}" type="datetimeFigureOut">
              <a:rPr lang="en-US" smtClean="0"/>
              <a:t>12/15/2016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400B5-41CF-4F9E-9D22-30B9829450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36840-C3C8-44E1-9A19-183F7BF72DA7}" type="datetimeFigureOut">
              <a:rPr lang="en-US" smtClean="0"/>
              <a:t>12/15/2016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400B5-41CF-4F9E-9D22-30B9829450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36840-C3C8-44E1-9A19-183F7BF72DA7}" type="datetimeFigureOut">
              <a:rPr lang="en-US" smtClean="0"/>
              <a:t>12/15/2016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400B5-41CF-4F9E-9D22-30B9829450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36840-C3C8-44E1-9A19-183F7BF72DA7}"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400B5-41CF-4F9E-9D22-30B9829450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36840-C3C8-44E1-9A19-183F7BF72DA7}"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400B5-41CF-4F9E-9D22-30B9829450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36840-C3C8-44E1-9A19-183F7BF72DA7}" type="datetimeFigureOut">
              <a:rPr lang="en-US" smtClean="0"/>
              <a:t>12/15/2016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400B5-41CF-4F9E-9D22-30B9829450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unen.jpg"/>
          <p:cNvPicPr>
            <a:picLocks noChangeAspect="1"/>
          </p:cNvPicPr>
          <p:nvPr/>
        </p:nvPicPr>
        <p:blipFill>
          <a:blip r:embed="rId2"/>
          <a:stretch>
            <a:fillRect/>
          </a:stretch>
        </p:blipFill>
        <p:spPr>
          <a:xfrm>
            <a:off x="-5892" y="0"/>
            <a:ext cx="9155783" cy="6858000"/>
          </a:xfrm>
          <a:prstGeom prst="rect">
            <a:avLst/>
          </a:prstGeom>
        </p:spPr>
      </p:pic>
      <p:sp>
        <p:nvSpPr>
          <p:cNvPr id="5" name="TextBox 4"/>
          <p:cNvSpPr txBox="1"/>
          <p:nvPr/>
        </p:nvSpPr>
        <p:spPr>
          <a:xfrm>
            <a:off x="1447800" y="457200"/>
            <a:ext cx="6629400" cy="707886"/>
          </a:xfrm>
          <a:prstGeom prst="rect">
            <a:avLst/>
          </a:prstGeom>
          <a:noFill/>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TRƯỜNG THCS CỘNG HÒA</a:t>
            </a:r>
          </a:p>
          <a:p>
            <a:pPr algn="ctr"/>
            <a:r>
              <a:rPr lang="en-US" sz="2000" b="1" dirty="0" smtClean="0">
                <a:solidFill>
                  <a:srgbClr val="FF0000"/>
                </a:solidFill>
                <a:latin typeface="Times New Roman" pitchFamily="18" charset="0"/>
                <a:cs typeface="Times New Roman" pitchFamily="18" charset="0"/>
              </a:rPr>
              <a:t>TỔ KHOA HỌC TỰ NHIÊN</a:t>
            </a:r>
            <a:endParaRPr lang="en-US" sz="2000" b="1" dirty="0">
              <a:solidFill>
                <a:srgbClr val="FF0000"/>
              </a:solidFill>
              <a:latin typeface="Times New Roman" pitchFamily="18" charset="0"/>
              <a:cs typeface="Times New Roman" pitchFamily="18" charset="0"/>
            </a:endParaRPr>
          </a:p>
        </p:txBody>
      </p:sp>
      <p:sp>
        <p:nvSpPr>
          <p:cNvPr id="6" name="TextBox 5"/>
          <p:cNvSpPr txBox="1"/>
          <p:nvPr/>
        </p:nvSpPr>
        <p:spPr>
          <a:xfrm>
            <a:off x="1447800" y="1905000"/>
            <a:ext cx="6781800" cy="1846659"/>
          </a:xfrm>
          <a:prstGeom prst="rect">
            <a:avLst/>
          </a:prstGeom>
          <a:noFill/>
        </p:spPr>
        <p:txBody>
          <a:bodyPr wrap="square" rtlCol="0">
            <a:spAutoFit/>
          </a:bodyPr>
          <a:lstStyle/>
          <a:p>
            <a:pPr algn="ctr"/>
            <a:r>
              <a:rPr lang="en-US" sz="2400" b="1" dirty="0" smtClean="0">
                <a:solidFill>
                  <a:srgbClr val="0000FF"/>
                </a:solidFill>
                <a:latin typeface="Times New Roman" pitchFamily="18" charset="0"/>
                <a:cs typeface="Times New Roman" pitchFamily="18" charset="0"/>
              </a:rPr>
              <a:t>DỰ ÁN DẠY HỌC TÍCH HỢP</a:t>
            </a:r>
          </a:p>
          <a:p>
            <a:pPr algn="ctr"/>
            <a:endParaRPr lang="en-US" sz="2400" b="1" dirty="0" smtClean="0">
              <a:solidFill>
                <a:srgbClr val="0000FF"/>
              </a:solidFill>
              <a:latin typeface="Times New Roman" pitchFamily="18" charset="0"/>
              <a:cs typeface="Times New Roman" pitchFamily="18" charset="0"/>
            </a:endParaRPr>
          </a:p>
          <a:p>
            <a:pPr algn="ctr"/>
            <a:r>
              <a:rPr lang="en-US" sz="2400" b="1" dirty="0">
                <a:solidFill>
                  <a:srgbClr val="0000FF"/>
                </a:solidFill>
                <a:latin typeface="Times New Roman" pitchFamily="18" charset="0"/>
                <a:cs typeface="Times New Roman" pitchFamily="18" charset="0"/>
              </a:rPr>
              <a:t>Sử dụng ngôn ngữ lập trình Pascal giải quyết một số bài toán trong toán học </a:t>
            </a:r>
            <a:endParaRPr lang="en-US" sz="2400" b="1" dirty="0" smtClean="0">
              <a:solidFill>
                <a:srgbClr val="0000FF"/>
              </a:solidFill>
              <a:latin typeface="Times New Roman" pitchFamily="18" charset="0"/>
              <a:cs typeface="Times New Roman" pitchFamily="18" charset="0"/>
            </a:endParaRPr>
          </a:p>
          <a:p>
            <a:endParaRPr lang="en-US" dirty="0"/>
          </a:p>
        </p:txBody>
      </p:sp>
      <p:sp>
        <p:nvSpPr>
          <p:cNvPr id="7" name="TextBox 6"/>
          <p:cNvSpPr txBox="1"/>
          <p:nvPr/>
        </p:nvSpPr>
        <p:spPr>
          <a:xfrm>
            <a:off x="1600200" y="4648200"/>
            <a:ext cx="6477000" cy="1169551"/>
          </a:xfrm>
          <a:prstGeom prst="rect">
            <a:avLst/>
          </a:prstGeom>
          <a:noFill/>
        </p:spPr>
        <p:txBody>
          <a:bodyPr wrap="square" rtlCol="0">
            <a:spAutoFit/>
          </a:bodyPr>
          <a:lstStyle/>
          <a:p>
            <a:r>
              <a:rPr lang="en-US" sz="1600" b="1" dirty="0" smtClean="0">
                <a:solidFill>
                  <a:srgbClr val="FF0000"/>
                </a:solidFill>
                <a:latin typeface="Times New Roman" pitchFamily="18" charset="0"/>
                <a:cs typeface="Times New Roman" pitchFamily="18" charset="0"/>
              </a:rPr>
              <a:t>NHÓM GIÁO VIÊN THỰC HIỆN:</a:t>
            </a:r>
          </a:p>
          <a:p>
            <a:r>
              <a:rPr lang="en-US" dirty="0">
                <a:latin typeface="Times New Roman" pitchFamily="18" charset="0"/>
                <a:cs typeface="Times New Roman" pitchFamily="18" charset="0"/>
              </a:rPr>
              <a:t>	</a:t>
            </a:r>
            <a:r>
              <a:rPr lang="en-US" dirty="0" smtClean="0">
                <a:solidFill>
                  <a:srgbClr val="0000FF"/>
                </a:solidFill>
                <a:latin typeface="Times New Roman" pitchFamily="18" charset="0"/>
                <a:cs typeface="Times New Roman" pitchFamily="18" charset="0"/>
              </a:rPr>
              <a:t>1. Vương Toàn Dũng	Bộ môn: Tin học</a:t>
            </a:r>
          </a:p>
          <a:p>
            <a:r>
              <a:rPr lang="en-US" dirty="0">
                <a:solidFill>
                  <a:srgbClr val="0000FF"/>
                </a:solidFill>
                <a:latin typeface="Times New Roman" pitchFamily="18" charset="0"/>
                <a:cs typeface="Times New Roman" pitchFamily="18" charset="0"/>
              </a:rPr>
              <a:t>	</a:t>
            </a:r>
            <a:r>
              <a:rPr lang="en-US" dirty="0" smtClean="0">
                <a:solidFill>
                  <a:srgbClr val="0000FF"/>
                </a:solidFill>
                <a:latin typeface="Times New Roman" pitchFamily="18" charset="0"/>
                <a:cs typeface="Times New Roman" pitchFamily="18" charset="0"/>
              </a:rPr>
              <a:t>2. Vương Thị Thúy		Bộ môn: Toán học</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Maunen.jpg"/>
          <p:cNvPicPr>
            <a:picLocks noChangeAspect="1"/>
          </p:cNvPicPr>
          <p:nvPr/>
        </p:nvPicPr>
        <p:blipFill>
          <a:blip r:embed="rId2"/>
          <a:stretch>
            <a:fillRect/>
          </a:stretch>
        </p:blipFill>
        <p:spPr>
          <a:xfrm>
            <a:off x="-5892" y="0"/>
            <a:ext cx="9155783" cy="6858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Maunen.jpg"/>
          <p:cNvPicPr>
            <a:picLocks noChangeAspect="1"/>
          </p:cNvPicPr>
          <p:nvPr/>
        </p:nvPicPr>
        <p:blipFill>
          <a:blip r:embed="rId2"/>
          <a:stretch>
            <a:fillRect/>
          </a:stretch>
        </p:blipFill>
        <p:spPr>
          <a:xfrm>
            <a:off x="-5892" y="0"/>
            <a:ext cx="9155783"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Maunen.jpg"/>
          <p:cNvPicPr>
            <a:picLocks noChangeAspect="1"/>
          </p:cNvPicPr>
          <p:nvPr/>
        </p:nvPicPr>
        <p:blipFill>
          <a:blip r:embed="rId2"/>
          <a:stretch>
            <a:fillRect/>
          </a:stretch>
        </p:blipFill>
        <p:spPr>
          <a:xfrm>
            <a:off x="-5892" y="0"/>
            <a:ext cx="9155783" cy="6858000"/>
          </a:xfrm>
          <a:prstGeom prst="rect">
            <a:avLst/>
          </a:prstGeom>
        </p:spPr>
      </p:pic>
      <p:sp>
        <p:nvSpPr>
          <p:cNvPr id="5" name="Rectangle 4"/>
          <p:cNvSpPr/>
          <p:nvPr/>
        </p:nvSpPr>
        <p:spPr>
          <a:xfrm>
            <a:off x="2514600" y="381000"/>
            <a:ext cx="4572000" cy="646331"/>
          </a:xfrm>
          <a:prstGeom prst="rect">
            <a:avLst/>
          </a:prstGeom>
        </p:spPr>
        <p:txBody>
          <a:bodyPr>
            <a:spAutoFit/>
          </a:bodyPr>
          <a:lstStyle/>
          <a:p>
            <a:pPr algn="ctr"/>
            <a:r>
              <a:rPr lang="en-US" b="1" dirty="0" smtClean="0">
                <a:solidFill>
                  <a:srgbClr val="FF0000"/>
                </a:solidFill>
                <a:latin typeface="Times New Roman" pitchFamily="18" charset="0"/>
                <a:cs typeface="Times New Roman" pitchFamily="18" charset="0"/>
              </a:rPr>
              <a:t>Sử dụng ngôn ngữ lập trình Pascal giải quyết một số bài toán trong toán học </a:t>
            </a:r>
            <a:endParaRPr lang="en-US" b="1" dirty="0" smtClean="0">
              <a:solidFill>
                <a:srgbClr val="FF0000"/>
              </a:solidFill>
              <a:latin typeface="Times New Roman" pitchFamily="18" charset="0"/>
              <a:cs typeface="Times New Roman" pitchFamily="18" charset="0"/>
            </a:endParaRPr>
          </a:p>
        </p:txBody>
      </p:sp>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Trong mặt phẳng toạ độ Oxy, chứng minh rằng A, B, C là ba đỉnh của một tam giác trong mỗi trường hợp sau:</a:t>
            </a:r>
            <a:endParaRPr kumimoji="0" lang="en-US" sz="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5"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6"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nvGrpSpPr>
          <p:cNvPr id="14" name="Group 13"/>
          <p:cNvGrpSpPr/>
          <p:nvPr/>
        </p:nvGrpSpPr>
        <p:grpSpPr>
          <a:xfrm>
            <a:off x="1371600" y="1600200"/>
            <a:ext cx="6705600" cy="1066800"/>
            <a:chOff x="1371600" y="1295400"/>
            <a:chExt cx="6705600" cy="1066800"/>
          </a:xfrm>
        </p:grpSpPr>
        <p:sp>
          <p:nvSpPr>
            <p:cNvPr id="6" name="Rounded Rectangle 5"/>
            <p:cNvSpPr/>
            <p:nvPr/>
          </p:nvSpPr>
          <p:spPr>
            <a:xfrm>
              <a:off x="1371600" y="1295400"/>
              <a:ext cx="6705600" cy="10668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00FF"/>
                </a:solidFill>
                <a:latin typeface="Times New Roman" pitchFamily="18" charset="0"/>
                <a:cs typeface="Times New Roman" pitchFamily="18" charset="0"/>
              </a:endParaRPr>
            </a:p>
          </p:txBody>
        </p:sp>
        <p:sp>
          <p:nvSpPr>
            <p:cNvPr id="5128" name="Rectangle 8"/>
            <p:cNvSpPr>
              <a:spLocks noChangeArrowheads="1"/>
            </p:cNvSpPr>
            <p:nvPr/>
          </p:nvSpPr>
          <p:spPr bwMode="auto">
            <a:xfrm>
              <a:off x="1524000" y="1447800"/>
              <a:ext cx="429212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Trong mặt phẳng toạ độ Oxy, cho ba điểm </a:t>
              </a:r>
              <a:endParaRPr kumimoji="0" lang="en-US" b="1" i="0" u="none" strike="noStrike" cap="none" normalizeH="0" baseline="0" dirty="0" smtClean="0">
                <a:ln>
                  <a:noFill/>
                </a:ln>
                <a:solidFill>
                  <a:srgbClr val="0000FF"/>
                </a:solidFill>
                <a:effectLst/>
                <a:latin typeface="Times New Roman" pitchFamily="18" charset="0"/>
                <a:cs typeface="Times New Roman" pitchFamily="18" charset="0"/>
              </a:endParaRPr>
            </a:p>
          </p:txBody>
        </p:sp>
        <p:pic>
          <p:nvPicPr>
            <p:cNvPr id="5127"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672270" y="1524000"/>
              <a:ext cx="2260600" cy="228600"/>
            </a:xfrm>
            <a:prstGeom prst="rect">
              <a:avLst/>
            </a:prstGeom>
            <a:noFill/>
          </p:spPr>
        </p:pic>
        <p:sp>
          <p:nvSpPr>
            <p:cNvPr id="5130" name="Rectangle 10"/>
            <p:cNvSpPr>
              <a:spLocks noChangeArrowheads="1"/>
            </p:cNvSpPr>
            <p:nvPr/>
          </p:nvSpPr>
          <p:spPr bwMode="auto">
            <a:xfrm>
              <a:off x="1524000" y="1905000"/>
              <a:ext cx="5638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Chứng minh rằng A, B, C là ba đỉnh của một tam giác.</a:t>
              </a:r>
              <a:endParaRPr kumimoji="0" lang="en-US" b="1" i="0" u="none" strike="noStrike" cap="none" normalizeH="0" baseline="0" dirty="0" smtClean="0">
                <a:ln>
                  <a:noFill/>
                </a:ln>
                <a:solidFill>
                  <a:srgbClr val="0000FF"/>
                </a:solidFill>
                <a:effectLst/>
                <a:latin typeface="Times New Roman" pitchFamily="18" charset="0"/>
                <a:cs typeface="Times New Roman" pitchFamily="18" charset="0"/>
              </a:endParaRPr>
            </a:p>
          </p:txBody>
        </p:sp>
      </p:grpSp>
      <p:sp>
        <p:nvSpPr>
          <p:cNvPr id="17" name="Horizontal Scroll 16"/>
          <p:cNvSpPr/>
          <p:nvPr/>
        </p:nvSpPr>
        <p:spPr>
          <a:xfrm>
            <a:off x="1295400" y="2514600"/>
            <a:ext cx="7162800" cy="35052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HOẠT ĐỘNG</a:t>
            </a:r>
          </a:p>
          <a:p>
            <a:pPr marL="342900" indent="-342900">
              <a:buAutoNum type="arabicPeriod"/>
            </a:pPr>
            <a:r>
              <a:rPr lang="en-US" b="1" dirty="0" smtClean="0">
                <a:latin typeface="Times New Roman" pitchFamily="18" charset="0"/>
                <a:cs typeface="Times New Roman" pitchFamily="18" charset="0"/>
              </a:rPr>
              <a:t>Xác định bài toán?</a:t>
            </a:r>
          </a:p>
          <a:p>
            <a:pPr marL="342900" indent="-342900">
              <a:buAutoNum type="arabicPeriod"/>
            </a:pPr>
            <a:r>
              <a:rPr lang="en-US" b="1" dirty="0" smtClean="0">
                <a:latin typeface="Times New Roman" pitchFamily="18" charset="0"/>
                <a:cs typeface="Times New Roman" pitchFamily="18" charset="0"/>
              </a:rPr>
              <a:t>Nêu ý tưởng để giải quyết bài toán? Liên hệ với các kiến thức cần sử dụng trong toán học.</a:t>
            </a:r>
          </a:p>
          <a:p>
            <a:pPr marL="342900" indent="-342900">
              <a:buAutoNum type="arabicPeriod"/>
            </a:pPr>
            <a:r>
              <a:rPr lang="en-US" b="1" dirty="0" smtClean="0">
                <a:latin typeface="Times New Roman" pitchFamily="18" charset="0"/>
                <a:cs typeface="Times New Roman" pitchFamily="18" charset="0"/>
              </a:rPr>
              <a:t>Cài đặt chương trình để giải quyết bài toán bằng ngôn ngữ lập trình  Pascal</a:t>
            </a:r>
            <a:endParaRPr lang="en-US" b="1" dirty="0">
              <a:latin typeface="Times New Roman" pitchFamily="18" charset="0"/>
              <a:cs typeface="Times New Roman" pitchFamily="18" charset="0"/>
            </a:endParaRPr>
          </a:p>
          <a:p>
            <a:pPr algn="ctr"/>
            <a:endParaRPr lang="en-US" dirty="0" smtClean="0"/>
          </a:p>
          <a:p>
            <a:pPr algn="ctr"/>
            <a:endParaRPr lang="en-US" dirty="0"/>
          </a:p>
          <a:p>
            <a:pPr algn="ctr"/>
            <a:endParaRPr lang="en-US" dirty="0"/>
          </a:p>
        </p:txBody>
      </p:sp>
      <p:sp>
        <p:nvSpPr>
          <p:cNvPr id="15" name="TextBox 14"/>
          <p:cNvSpPr txBox="1"/>
          <p:nvPr/>
        </p:nvSpPr>
        <p:spPr>
          <a:xfrm>
            <a:off x="1447800" y="1143000"/>
            <a:ext cx="1600200"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BÀI TẬP 1</a:t>
            </a:r>
            <a:endParaRPr lang="en-US"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Maunen.jpg"/>
          <p:cNvPicPr>
            <a:picLocks noChangeAspect="1"/>
          </p:cNvPicPr>
          <p:nvPr/>
        </p:nvPicPr>
        <p:blipFill>
          <a:blip r:embed="rId2"/>
          <a:stretch>
            <a:fillRect/>
          </a:stretch>
        </p:blipFill>
        <p:spPr>
          <a:xfrm>
            <a:off x="-5892" y="0"/>
            <a:ext cx="9155783" cy="6858000"/>
          </a:xfrm>
          <a:prstGeom prst="rect">
            <a:avLst/>
          </a:prstGeom>
        </p:spPr>
      </p:pic>
      <p:sp>
        <p:nvSpPr>
          <p:cNvPr id="5" name="Rectangle 4"/>
          <p:cNvSpPr/>
          <p:nvPr/>
        </p:nvSpPr>
        <p:spPr>
          <a:xfrm>
            <a:off x="2514600" y="381000"/>
            <a:ext cx="4572000" cy="646331"/>
          </a:xfrm>
          <a:prstGeom prst="rect">
            <a:avLst/>
          </a:prstGeom>
        </p:spPr>
        <p:txBody>
          <a:bodyPr>
            <a:spAutoFit/>
          </a:bodyPr>
          <a:lstStyle/>
          <a:p>
            <a:pPr algn="ctr"/>
            <a:r>
              <a:rPr lang="en-US" b="1" dirty="0" smtClean="0">
                <a:solidFill>
                  <a:srgbClr val="FF0000"/>
                </a:solidFill>
                <a:latin typeface="Times New Roman" pitchFamily="18" charset="0"/>
                <a:cs typeface="Times New Roman" pitchFamily="18" charset="0"/>
              </a:rPr>
              <a:t>Sử dụng ngôn ngữ lập trình Pascal giải quyết một số bài toán trong toán học </a:t>
            </a:r>
            <a:endParaRPr lang="en-US" b="1" dirty="0" smtClean="0">
              <a:solidFill>
                <a:srgbClr val="FF0000"/>
              </a:solidFill>
              <a:latin typeface="Times New Roman" pitchFamily="18" charset="0"/>
              <a:cs typeface="Times New Roman" pitchFamily="18" charset="0"/>
            </a:endParaRPr>
          </a:p>
        </p:txBody>
      </p:sp>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Trong mặt phẳng toạ độ Oxy, chứng minh rằng A, B, C là ba đỉnh của một tam giác trong mỗi trường hợp sau:</a:t>
            </a:r>
            <a:endParaRPr kumimoji="0" lang="en-US" sz="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5"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6"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nvGrpSpPr>
          <p:cNvPr id="7" name="Group 13"/>
          <p:cNvGrpSpPr/>
          <p:nvPr/>
        </p:nvGrpSpPr>
        <p:grpSpPr>
          <a:xfrm>
            <a:off x="1371600" y="1600200"/>
            <a:ext cx="6705600" cy="838200"/>
            <a:chOff x="1371600" y="1295400"/>
            <a:chExt cx="6705600" cy="1066800"/>
          </a:xfrm>
        </p:grpSpPr>
        <p:sp>
          <p:nvSpPr>
            <p:cNvPr id="6" name="Rounded Rectangle 5"/>
            <p:cNvSpPr/>
            <p:nvPr/>
          </p:nvSpPr>
          <p:spPr>
            <a:xfrm>
              <a:off x="1371600" y="1295400"/>
              <a:ext cx="6705600" cy="10668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00FF"/>
                </a:solidFill>
                <a:latin typeface="Times New Roman" pitchFamily="18" charset="0"/>
                <a:cs typeface="Times New Roman" pitchFamily="18" charset="0"/>
              </a:endParaRPr>
            </a:p>
          </p:txBody>
        </p:sp>
        <p:sp>
          <p:nvSpPr>
            <p:cNvPr id="5128" name="Rectangle 8"/>
            <p:cNvSpPr>
              <a:spLocks noChangeArrowheads="1"/>
            </p:cNvSpPr>
            <p:nvPr/>
          </p:nvSpPr>
          <p:spPr bwMode="auto">
            <a:xfrm>
              <a:off x="1676400" y="1586345"/>
              <a:ext cx="5181600" cy="4700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b="1" dirty="0">
                  <a:solidFill>
                    <a:srgbClr val="0000FF"/>
                  </a:solidFill>
                  <a:latin typeface="Times New Roman" pitchFamily="18" charset="0"/>
                  <a:cs typeface="Times New Roman" pitchFamily="18" charset="0"/>
                </a:rPr>
                <a:t>Bài toán giải phương trình bậc nhất ax+b=0;</a:t>
              </a:r>
              <a:endParaRPr kumimoji="0" lang="en-US" b="1" i="0" u="none" strike="noStrike" cap="none" normalizeH="0" baseline="0" dirty="0" smtClean="0">
                <a:ln>
                  <a:noFill/>
                </a:ln>
                <a:solidFill>
                  <a:srgbClr val="0000FF"/>
                </a:solidFill>
                <a:effectLst/>
                <a:latin typeface="Times New Roman" pitchFamily="18" charset="0"/>
                <a:cs typeface="Times New Roman" pitchFamily="18" charset="0"/>
              </a:endParaRPr>
            </a:p>
          </p:txBody>
        </p:sp>
      </p:grpSp>
      <p:sp>
        <p:nvSpPr>
          <p:cNvPr id="17" name="Horizontal Scroll 16"/>
          <p:cNvSpPr/>
          <p:nvPr/>
        </p:nvSpPr>
        <p:spPr>
          <a:xfrm>
            <a:off x="1295400" y="2514600"/>
            <a:ext cx="7162800" cy="35052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HOẠT ĐỘNG</a:t>
            </a:r>
          </a:p>
          <a:p>
            <a:pPr marL="342900" indent="-342900">
              <a:buAutoNum type="arabicPeriod"/>
            </a:pPr>
            <a:r>
              <a:rPr lang="en-US" b="1" dirty="0" smtClean="0">
                <a:latin typeface="Times New Roman" pitchFamily="18" charset="0"/>
                <a:cs typeface="Times New Roman" pitchFamily="18" charset="0"/>
              </a:rPr>
              <a:t>Xác định bài toán?</a:t>
            </a:r>
          </a:p>
          <a:p>
            <a:pPr marL="342900" indent="-342900">
              <a:buAutoNum type="arabicPeriod"/>
            </a:pPr>
            <a:r>
              <a:rPr lang="en-US" b="1" dirty="0" smtClean="0">
                <a:latin typeface="Times New Roman" pitchFamily="18" charset="0"/>
                <a:cs typeface="Times New Roman" pitchFamily="18" charset="0"/>
              </a:rPr>
              <a:t>Nêu ý tưởng để giải quyết bài toán? Liên hệ với các kiến thức cần sử dụng trong toán học.</a:t>
            </a:r>
          </a:p>
          <a:p>
            <a:pPr marL="342900" indent="-342900">
              <a:buAutoNum type="arabicPeriod"/>
            </a:pPr>
            <a:r>
              <a:rPr lang="en-US" b="1" dirty="0" smtClean="0">
                <a:latin typeface="Times New Roman" pitchFamily="18" charset="0"/>
                <a:cs typeface="Times New Roman" pitchFamily="18" charset="0"/>
              </a:rPr>
              <a:t>Cài đặt chương trình để giải quyết bài toán bằng ngôn ngữ lập trình  Pascal</a:t>
            </a:r>
            <a:endParaRPr lang="en-US" b="1" dirty="0">
              <a:latin typeface="Times New Roman" pitchFamily="18" charset="0"/>
              <a:cs typeface="Times New Roman" pitchFamily="18" charset="0"/>
            </a:endParaRPr>
          </a:p>
          <a:p>
            <a:pPr algn="ctr"/>
            <a:endParaRPr lang="en-US" dirty="0" smtClean="0"/>
          </a:p>
          <a:p>
            <a:pPr algn="ctr"/>
            <a:endParaRPr lang="en-US" dirty="0"/>
          </a:p>
          <a:p>
            <a:pPr algn="ctr"/>
            <a:endParaRPr lang="en-US" dirty="0"/>
          </a:p>
        </p:txBody>
      </p:sp>
      <p:sp>
        <p:nvSpPr>
          <p:cNvPr id="15" name="TextBox 14"/>
          <p:cNvSpPr txBox="1"/>
          <p:nvPr/>
        </p:nvSpPr>
        <p:spPr>
          <a:xfrm>
            <a:off x="1447800" y="1143000"/>
            <a:ext cx="1600200"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BÀI TẬP 2</a:t>
            </a:r>
            <a:endParaRPr lang="en-US"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Maunen.jpg"/>
          <p:cNvPicPr>
            <a:picLocks noChangeAspect="1"/>
          </p:cNvPicPr>
          <p:nvPr/>
        </p:nvPicPr>
        <p:blipFill>
          <a:blip r:embed="rId2"/>
          <a:stretch>
            <a:fillRect/>
          </a:stretch>
        </p:blipFill>
        <p:spPr>
          <a:xfrm>
            <a:off x="-5892" y="0"/>
            <a:ext cx="9155783" cy="6858000"/>
          </a:xfrm>
          <a:prstGeom prst="rect">
            <a:avLst/>
          </a:prstGeom>
        </p:spPr>
      </p:pic>
      <p:sp>
        <p:nvSpPr>
          <p:cNvPr id="5" name="Rectangle 4"/>
          <p:cNvSpPr/>
          <p:nvPr/>
        </p:nvSpPr>
        <p:spPr>
          <a:xfrm>
            <a:off x="2514600" y="381000"/>
            <a:ext cx="4572000" cy="646331"/>
          </a:xfrm>
          <a:prstGeom prst="rect">
            <a:avLst/>
          </a:prstGeom>
        </p:spPr>
        <p:txBody>
          <a:bodyPr>
            <a:spAutoFit/>
          </a:bodyPr>
          <a:lstStyle/>
          <a:p>
            <a:pPr algn="ctr"/>
            <a:r>
              <a:rPr lang="en-US" b="1" dirty="0" smtClean="0">
                <a:solidFill>
                  <a:srgbClr val="FF0000"/>
                </a:solidFill>
                <a:latin typeface="Times New Roman" pitchFamily="18" charset="0"/>
                <a:cs typeface="Times New Roman" pitchFamily="18" charset="0"/>
              </a:rPr>
              <a:t>Sử dụng ngôn ngữ lập trình Pascal giải quyết một số bài toán trong toán học </a:t>
            </a:r>
            <a:endParaRPr lang="en-US" b="1" dirty="0" smtClean="0">
              <a:solidFill>
                <a:srgbClr val="FF0000"/>
              </a:solidFill>
              <a:latin typeface="Times New Roman" pitchFamily="18" charset="0"/>
              <a:cs typeface="Times New Roman" pitchFamily="18" charset="0"/>
            </a:endParaRPr>
          </a:p>
        </p:txBody>
      </p:sp>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Trong mặt phẳng toạ độ Oxy, chứng minh rằng A, B, C là ba đỉnh của một tam giác trong mỗi trường hợp sau:</a:t>
            </a:r>
            <a:endParaRPr kumimoji="0" lang="en-US" sz="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5"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6"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nvGrpSpPr>
          <p:cNvPr id="7" name="Group 13"/>
          <p:cNvGrpSpPr/>
          <p:nvPr/>
        </p:nvGrpSpPr>
        <p:grpSpPr>
          <a:xfrm>
            <a:off x="1371600" y="1600200"/>
            <a:ext cx="6705600" cy="838200"/>
            <a:chOff x="1371600" y="1295400"/>
            <a:chExt cx="6705600" cy="1066800"/>
          </a:xfrm>
        </p:grpSpPr>
        <p:sp>
          <p:nvSpPr>
            <p:cNvPr id="6" name="Rounded Rectangle 5"/>
            <p:cNvSpPr/>
            <p:nvPr/>
          </p:nvSpPr>
          <p:spPr>
            <a:xfrm>
              <a:off x="1371600" y="1295400"/>
              <a:ext cx="6705600" cy="10668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00FF"/>
                </a:solidFill>
                <a:latin typeface="Times New Roman" pitchFamily="18" charset="0"/>
                <a:cs typeface="Times New Roman" pitchFamily="18" charset="0"/>
              </a:endParaRPr>
            </a:p>
          </p:txBody>
        </p:sp>
        <p:sp>
          <p:nvSpPr>
            <p:cNvPr id="5128" name="Rectangle 8"/>
            <p:cNvSpPr>
              <a:spLocks noChangeArrowheads="1"/>
            </p:cNvSpPr>
            <p:nvPr/>
          </p:nvSpPr>
          <p:spPr bwMode="auto">
            <a:xfrm>
              <a:off x="1676400" y="1586345"/>
              <a:ext cx="5181600" cy="4700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b="1" dirty="0">
                  <a:solidFill>
                    <a:srgbClr val="0000FF"/>
                  </a:solidFill>
                  <a:latin typeface="Times New Roman" pitchFamily="18" charset="0"/>
                  <a:cs typeface="Times New Roman" pitchFamily="18" charset="0"/>
                </a:rPr>
                <a:t>Bài toán giải phương trình bậc nhất ax+b=0;</a:t>
              </a:r>
              <a:endParaRPr kumimoji="0" lang="en-US" b="1" i="0" u="none" strike="noStrike" cap="none" normalizeH="0" baseline="0" dirty="0" smtClean="0">
                <a:ln>
                  <a:noFill/>
                </a:ln>
                <a:solidFill>
                  <a:srgbClr val="0000FF"/>
                </a:solidFill>
                <a:effectLst/>
                <a:latin typeface="Times New Roman" pitchFamily="18" charset="0"/>
                <a:cs typeface="Times New Roman" pitchFamily="18" charset="0"/>
              </a:endParaRPr>
            </a:p>
          </p:txBody>
        </p:sp>
      </p:grpSp>
      <p:sp>
        <p:nvSpPr>
          <p:cNvPr id="15" name="TextBox 14"/>
          <p:cNvSpPr txBox="1"/>
          <p:nvPr/>
        </p:nvSpPr>
        <p:spPr>
          <a:xfrm>
            <a:off x="1447800" y="1143000"/>
            <a:ext cx="1600200"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BÀI TẬP 2</a:t>
            </a:r>
            <a:endParaRPr lang="en-US" b="1" dirty="0">
              <a:solidFill>
                <a:srgbClr val="FF0000"/>
              </a:solidFill>
              <a:latin typeface="Times New Roman" pitchFamily="18" charset="0"/>
              <a:cs typeface="Times New Roman" pitchFamily="18" charset="0"/>
            </a:endParaRPr>
          </a:p>
        </p:txBody>
      </p:sp>
      <p:sp>
        <p:nvSpPr>
          <p:cNvPr id="14" name="Rectangle 13"/>
          <p:cNvSpPr/>
          <p:nvPr/>
        </p:nvSpPr>
        <p:spPr>
          <a:xfrm>
            <a:off x="1447800" y="2743200"/>
            <a:ext cx="6629400" cy="32766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rgbClr val="C00000"/>
              </a:solidFill>
              <a:latin typeface="Times New Roman" pitchFamily="18" charset="0"/>
              <a:cs typeface="Times New Roman" pitchFamily="18" charset="0"/>
            </a:endParaRPr>
          </a:p>
          <a:p>
            <a:pPr algn="ctr"/>
            <a:r>
              <a:rPr lang="en-US" b="1" dirty="0" smtClean="0">
                <a:solidFill>
                  <a:srgbClr val="C00000"/>
                </a:solidFill>
                <a:latin typeface="Times New Roman" pitchFamily="18" charset="0"/>
                <a:cs typeface="Times New Roman" pitchFamily="18" charset="0"/>
              </a:rPr>
              <a:t>Ý TƯỞNG VỀ THUẬT TOÁN</a:t>
            </a:r>
          </a:p>
          <a:p>
            <a:pPr algn="ctr"/>
            <a:endParaRPr lang="en-US" b="1" dirty="0" smtClean="0">
              <a:solidFill>
                <a:srgbClr val="0000FF"/>
              </a:solidFill>
              <a:latin typeface="Times New Roman" pitchFamily="18" charset="0"/>
              <a:cs typeface="Times New Roman" pitchFamily="18" charset="0"/>
            </a:endParaRPr>
          </a:p>
          <a:p>
            <a:r>
              <a:rPr lang="en-US" dirty="0">
                <a:solidFill>
                  <a:srgbClr val="0000FF"/>
                </a:solidFill>
                <a:latin typeface="Times New Roman" pitchFamily="18" charset="0"/>
                <a:cs typeface="Times New Roman" pitchFamily="18" charset="0"/>
              </a:rPr>
              <a:t>	</a:t>
            </a:r>
            <a:r>
              <a:rPr lang="en-US" dirty="0" smtClean="0">
                <a:solidFill>
                  <a:srgbClr val="0000FF"/>
                </a:solidFill>
                <a:latin typeface="Times New Roman" pitchFamily="18" charset="0"/>
                <a:cs typeface="Times New Roman" pitchFamily="18" charset="0"/>
              </a:rPr>
              <a:t>Dựa </a:t>
            </a:r>
            <a:r>
              <a:rPr lang="en-US" dirty="0">
                <a:solidFill>
                  <a:srgbClr val="0000FF"/>
                </a:solidFill>
                <a:latin typeface="Times New Roman" pitchFamily="18" charset="0"/>
                <a:cs typeface="Times New Roman" pitchFamily="18" charset="0"/>
              </a:rPr>
              <a:t>vào kiến thức toán học ta xét hai trường hợp đối với bài toàn này như sau:</a:t>
            </a:r>
          </a:p>
          <a:p>
            <a:r>
              <a:rPr lang="en-US" dirty="0">
                <a:solidFill>
                  <a:srgbClr val="0000FF"/>
                </a:solidFill>
                <a:latin typeface="Times New Roman" pitchFamily="18" charset="0"/>
                <a:cs typeface="Times New Roman" pitchFamily="18" charset="0"/>
              </a:rPr>
              <a:t>	- Trường hợp </a:t>
            </a:r>
            <a:r>
              <a:rPr lang="en-US" dirty="0" smtClean="0">
                <a:solidFill>
                  <a:srgbClr val="0000FF"/>
                </a:solidFill>
                <a:latin typeface="Times New Roman" pitchFamily="18" charset="0"/>
                <a:cs typeface="Times New Roman" pitchFamily="18" charset="0"/>
              </a:rPr>
              <a:t>a&lt;&gt;0 </a:t>
            </a:r>
            <a:r>
              <a:rPr lang="en-US" dirty="0">
                <a:solidFill>
                  <a:srgbClr val="0000FF"/>
                </a:solidFill>
                <a:latin typeface="Times New Roman" pitchFamily="18" charset="0"/>
                <a:cs typeface="Times New Roman" pitchFamily="18" charset="0"/>
              </a:rPr>
              <a:t>phương trình có một nghiệm duy nhất .</a:t>
            </a:r>
          </a:p>
          <a:p>
            <a:r>
              <a:rPr lang="en-US" dirty="0">
                <a:solidFill>
                  <a:srgbClr val="0000FF"/>
                </a:solidFill>
                <a:latin typeface="Times New Roman" pitchFamily="18" charset="0"/>
                <a:cs typeface="Times New Roman" pitchFamily="18" charset="0"/>
              </a:rPr>
              <a:t>	- Trường hợp a=0 ta phải xét tới hai trường hợp tiếp theo như sau:</a:t>
            </a:r>
          </a:p>
          <a:p>
            <a:r>
              <a:rPr lang="en-US" dirty="0">
                <a:solidFill>
                  <a:srgbClr val="0000FF"/>
                </a:solidFill>
                <a:latin typeface="Times New Roman" pitchFamily="18" charset="0"/>
                <a:cs typeface="Times New Roman" pitchFamily="18" charset="0"/>
              </a:rPr>
              <a:t>		+ Nếu b=0 thì phương trình vô số nghiệm.</a:t>
            </a:r>
          </a:p>
          <a:p>
            <a:r>
              <a:rPr lang="en-US" dirty="0">
                <a:solidFill>
                  <a:srgbClr val="0000FF"/>
                </a:solidFill>
                <a:latin typeface="Times New Roman" pitchFamily="18" charset="0"/>
                <a:cs typeface="Times New Roman" pitchFamily="18" charset="0"/>
              </a:rPr>
              <a:t>		+ Nếu b </a:t>
            </a:r>
            <a:r>
              <a:rPr lang="en-US" dirty="0" smtClean="0">
                <a:solidFill>
                  <a:srgbClr val="0000FF"/>
                </a:solidFill>
                <a:latin typeface="Times New Roman" pitchFamily="18" charset="0"/>
                <a:cs typeface="Times New Roman" pitchFamily="18" charset="0"/>
              </a:rPr>
              <a:t>&lt;&gt;0 </a:t>
            </a:r>
            <a:r>
              <a:rPr lang="en-US" dirty="0">
                <a:solidFill>
                  <a:srgbClr val="0000FF"/>
                </a:solidFill>
                <a:latin typeface="Times New Roman" pitchFamily="18" charset="0"/>
                <a:cs typeface="Times New Roman" pitchFamily="18" charset="0"/>
              </a:rPr>
              <a:t>thì phương trình vô nghiệm</a:t>
            </a:r>
            <a:r>
              <a:rPr lang="en-US" dirty="0" smtClean="0">
                <a:solidFill>
                  <a:srgbClr val="0000FF"/>
                </a:solidFill>
                <a:latin typeface="Times New Roman" pitchFamily="18" charset="0"/>
                <a:cs typeface="Times New Roman" pitchFamily="18" charset="0"/>
              </a:rPr>
              <a:t>.</a:t>
            </a:r>
            <a:endParaRPr lang="en-US" b="1" dirty="0" smtClean="0">
              <a:solidFill>
                <a:srgbClr val="0000FF"/>
              </a:solidFill>
              <a:latin typeface="Times New Roman" pitchFamily="18" charset="0"/>
              <a:cs typeface="Times New Roman" pitchFamily="18" charset="0"/>
            </a:endParaRPr>
          </a:p>
          <a:p>
            <a:pPr algn="ctr"/>
            <a:endParaRPr lang="en-US" b="1" dirty="0">
              <a:solidFill>
                <a:srgbClr val="0000FF"/>
              </a:solidFill>
              <a:latin typeface="Times New Roman" pitchFamily="18" charset="0"/>
              <a:cs typeface="Times New Roman" pitchFamily="18" charset="0"/>
            </a:endParaRPr>
          </a:p>
          <a:p>
            <a:pPr algn="ctr"/>
            <a:endParaRPr lang="en-US" b="1" dirty="0" smtClean="0">
              <a:solidFill>
                <a:srgbClr val="0000FF"/>
              </a:solidFill>
              <a:latin typeface="Times New Roman" pitchFamily="18" charset="0"/>
              <a:cs typeface="Times New Roman" pitchFamily="18" charset="0"/>
            </a:endParaRPr>
          </a:p>
          <a:p>
            <a:pPr algn="ctr"/>
            <a:endParaRPr lang="en-US"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Maunen.jpg"/>
          <p:cNvPicPr>
            <a:picLocks noChangeAspect="1"/>
          </p:cNvPicPr>
          <p:nvPr/>
        </p:nvPicPr>
        <p:blipFill>
          <a:blip r:embed="rId2"/>
          <a:stretch>
            <a:fillRect/>
          </a:stretch>
        </p:blipFill>
        <p:spPr>
          <a:xfrm>
            <a:off x="-5892" y="0"/>
            <a:ext cx="9155783" cy="6858000"/>
          </a:xfrm>
          <a:prstGeom prst="rect">
            <a:avLst/>
          </a:prstGeom>
        </p:spPr>
      </p:pic>
      <p:sp>
        <p:nvSpPr>
          <p:cNvPr id="5" name="Rectangle 4"/>
          <p:cNvSpPr/>
          <p:nvPr/>
        </p:nvSpPr>
        <p:spPr>
          <a:xfrm>
            <a:off x="2514600" y="381000"/>
            <a:ext cx="4572000" cy="646331"/>
          </a:xfrm>
          <a:prstGeom prst="rect">
            <a:avLst/>
          </a:prstGeom>
        </p:spPr>
        <p:txBody>
          <a:bodyPr>
            <a:spAutoFit/>
          </a:bodyPr>
          <a:lstStyle/>
          <a:p>
            <a:pPr algn="ctr"/>
            <a:r>
              <a:rPr lang="en-US" b="1" dirty="0" smtClean="0">
                <a:solidFill>
                  <a:srgbClr val="FF0000"/>
                </a:solidFill>
                <a:latin typeface="Times New Roman" pitchFamily="18" charset="0"/>
                <a:cs typeface="Times New Roman" pitchFamily="18" charset="0"/>
              </a:rPr>
              <a:t>Sử dụng ngôn ngữ lập trình Pascal giải quyết một số bài toán trong toán học </a:t>
            </a:r>
            <a:endParaRPr lang="en-US" b="1" dirty="0" smtClean="0">
              <a:solidFill>
                <a:srgbClr val="FF0000"/>
              </a:solidFill>
              <a:latin typeface="Times New Roman" pitchFamily="18" charset="0"/>
              <a:cs typeface="Times New Roman" pitchFamily="18" charset="0"/>
            </a:endParaRPr>
          </a:p>
        </p:txBody>
      </p:sp>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Trong mặt phẳng toạ độ Oxy, chứng minh rằng A, B, C là ba đỉnh của một tam giác trong mỗi trường hợp sau:</a:t>
            </a:r>
            <a:endParaRPr kumimoji="0" lang="en-US" sz="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5"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6"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nvGrpSpPr>
          <p:cNvPr id="7" name="Group 13"/>
          <p:cNvGrpSpPr/>
          <p:nvPr/>
        </p:nvGrpSpPr>
        <p:grpSpPr>
          <a:xfrm>
            <a:off x="1371600" y="1600200"/>
            <a:ext cx="6705600" cy="1066800"/>
            <a:chOff x="1371600" y="1295400"/>
            <a:chExt cx="6705600" cy="1066800"/>
          </a:xfrm>
        </p:grpSpPr>
        <p:sp>
          <p:nvSpPr>
            <p:cNvPr id="6" name="Rounded Rectangle 5"/>
            <p:cNvSpPr/>
            <p:nvPr/>
          </p:nvSpPr>
          <p:spPr>
            <a:xfrm>
              <a:off x="1371600" y="1295400"/>
              <a:ext cx="6705600" cy="10668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00FF"/>
                </a:solidFill>
                <a:latin typeface="Times New Roman" pitchFamily="18" charset="0"/>
                <a:cs typeface="Times New Roman" pitchFamily="18" charset="0"/>
              </a:endParaRPr>
            </a:p>
          </p:txBody>
        </p:sp>
        <p:sp>
          <p:nvSpPr>
            <p:cNvPr id="5128" name="Rectangle 8"/>
            <p:cNvSpPr>
              <a:spLocks noChangeArrowheads="1"/>
            </p:cNvSpPr>
            <p:nvPr/>
          </p:nvSpPr>
          <p:spPr bwMode="auto">
            <a:xfrm>
              <a:off x="1524000" y="1447800"/>
              <a:ext cx="429212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b="1" dirty="0">
                  <a:solidFill>
                    <a:srgbClr val="0000FF"/>
                  </a:solidFill>
                </a:rPr>
                <a:t>Tính hàm số a</a:t>
              </a:r>
              <a:r>
                <a:rPr lang="en-US" b="1" baseline="30000" dirty="0">
                  <a:solidFill>
                    <a:srgbClr val="0000FF"/>
                  </a:solidFill>
                </a:rPr>
                <a:t>n</a:t>
              </a:r>
              <a:r>
                <a:rPr lang="en-US" b="1" dirty="0">
                  <a:solidFill>
                    <a:srgbClr val="0000FF"/>
                  </a:solidFill>
                </a:rPr>
                <a:t>;</a:t>
              </a:r>
              <a:endParaRPr kumimoji="0" lang="en-US" b="1" i="0" u="none" strike="noStrike" cap="none" normalizeH="0" baseline="0" dirty="0" smtClean="0">
                <a:ln>
                  <a:noFill/>
                </a:ln>
                <a:solidFill>
                  <a:srgbClr val="0000FF"/>
                </a:solidFill>
                <a:effectLst/>
                <a:latin typeface="Times New Roman" pitchFamily="18" charset="0"/>
                <a:cs typeface="Times New Roman" pitchFamily="18" charset="0"/>
              </a:endParaRPr>
            </a:p>
          </p:txBody>
        </p:sp>
      </p:grpSp>
      <p:sp>
        <p:nvSpPr>
          <p:cNvPr id="17" name="Horizontal Scroll 16"/>
          <p:cNvSpPr/>
          <p:nvPr/>
        </p:nvSpPr>
        <p:spPr>
          <a:xfrm>
            <a:off x="1295400" y="2514600"/>
            <a:ext cx="7162800" cy="35052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HOẠT ĐỘNG</a:t>
            </a:r>
          </a:p>
          <a:p>
            <a:pPr marL="342900" indent="-342900">
              <a:buAutoNum type="arabicPeriod"/>
            </a:pPr>
            <a:r>
              <a:rPr lang="en-US" b="1" dirty="0" smtClean="0">
                <a:latin typeface="Times New Roman" pitchFamily="18" charset="0"/>
                <a:cs typeface="Times New Roman" pitchFamily="18" charset="0"/>
              </a:rPr>
              <a:t>Xác định bài toán?</a:t>
            </a:r>
          </a:p>
          <a:p>
            <a:pPr marL="342900" indent="-342900">
              <a:buAutoNum type="arabicPeriod"/>
            </a:pPr>
            <a:r>
              <a:rPr lang="en-US" b="1" dirty="0" smtClean="0">
                <a:latin typeface="Times New Roman" pitchFamily="18" charset="0"/>
                <a:cs typeface="Times New Roman" pitchFamily="18" charset="0"/>
              </a:rPr>
              <a:t>Nêu ý tưởng để giải quyết bài toán? Liên hệ với các kiến thức cần sử dụng trong toán học.</a:t>
            </a:r>
          </a:p>
          <a:p>
            <a:pPr marL="342900" indent="-342900">
              <a:buAutoNum type="arabicPeriod"/>
            </a:pPr>
            <a:r>
              <a:rPr lang="en-US" b="1" dirty="0" smtClean="0">
                <a:latin typeface="Times New Roman" pitchFamily="18" charset="0"/>
                <a:cs typeface="Times New Roman" pitchFamily="18" charset="0"/>
              </a:rPr>
              <a:t>Cài đặt chương trình để giải quyết bài toán bằng ngôn ngữ lập trình  Pascal</a:t>
            </a:r>
            <a:endParaRPr lang="en-US" b="1" dirty="0">
              <a:latin typeface="Times New Roman" pitchFamily="18" charset="0"/>
              <a:cs typeface="Times New Roman" pitchFamily="18" charset="0"/>
            </a:endParaRPr>
          </a:p>
          <a:p>
            <a:pPr algn="ctr"/>
            <a:endParaRPr lang="en-US" dirty="0" smtClean="0"/>
          </a:p>
          <a:p>
            <a:pPr algn="ctr"/>
            <a:endParaRPr lang="en-US" dirty="0"/>
          </a:p>
          <a:p>
            <a:pPr algn="ctr"/>
            <a:endParaRPr lang="en-US" dirty="0"/>
          </a:p>
        </p:txBody>
      </p:sp>
      <p:sp>
        <p:nvSpPr>
          <p:cNvPr id="15" name="TextBox 14"/>
          <p:cNvSpPr txBox="1"/>
          <p:nvPr/>
        </p:nvSpPr>
        <p:spPr>
          <a:xfrm>
            <a:off x="1447800" y="1143000"/>
            <a:ext cx="1600200"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BÀI TẬP 3</a:t>
            </a:r>
            <a:endParaRPr lang="en-US"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Maunen.jpg"/>
          <p:cNvPicPr>
            <a:picLocks noChangeAspect="1"/>
          </p:cNvPicPr>
          <p:nvPr/>
        </p:nvPicPr>
        <p:blipFill>
          <a:blip r:embed="rId2"/>
          <a:stretch>
            <a:fillRect/>
          </a:stretch>
        </p:blipFill>
        <p:spPr>
          <a:xfrm>
            <a:off x="-5892" y="0"/>
            <a:ext cx="9155783" cy="6858000"/>
          </a:xfrm>
          <a:prstGeom prst="rect">
            <a:avLst/>
          </a:prstGeom>
        </p:spPr>
      </p:pic>
      <p:sp>
        <p:nvSpPr>
          <p:cNvPr id="5" name="Rectangle 4"/>
          <p:cNvSpPr/>
          <p:nvPr/>
        </p:nvSpPr>
        <p:spPr>
          <a:xfrm>
            <a:off x="2514600" y="381000"/>
            <a:ext cx="4572000" cy="646331"/>
          </a:xfrm>
          <a:prstGeom prst="rect">
            <a:avLst/>
          </a:prstGeom>
        </p:spPr>
        <p:txBody>
          <a:bodyPr>
            <a:spAutoFit/>
          </a:bodyPr>
          <a:lstStyle/>
          <a:p>
            <a:pPr algn="ctr"/>
            <a:r>
              <a:rPr lang="en-US" b="1" dirty="0" smtClean="0">
                <a:solidFill>
                  <a:srgbClr val="FF0000"/>
                </a:solidFill>
                <a:latin typeface="Times New Roman" pitchFamily="18" charset="0"/>
                <a:cs typeface="Times New Roman" pitchFamily="18" charset="0"/>
              </a:rPr>
              <a:t>Sử dụng ngôn ngữ lập trình Pascal giải quyết một số bài toán trong toán học </a:t>
            </a:r>
            <a:endParaRPr lang="en-US" b="1" dirty="0" smtClean="0">
              <a:solidFill>
                <a:srgbClr val="FF0000"/>
              </a:solidFill>
              <a:latin typeface="Times New Roman" pitchFamily="18" charset="0"/>
              <a:cs typeface="Times New Roman" pitchFamily="18" charset="0"/>
            </a:endParaRPr>
          </a:p>
        </p:txBody>
      </p:sp>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Trong mặt phẳng toạ độ Oxy, chứng minh rằng A, B, C là ba đỉnh của một tam giác trong mỗi trường hợp sau:</a:t>
            </a:r>
            <a:endParaRPr kumimoji="0" lang="en-US" sz="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5"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6"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Rounded Rectangle 5"/>
          <p:cNvSpPr/>
          <p:nvPr/>
        </p:nvSpPr>
        <p:spPr>
          <a:xfrm>
            <a:off x="1371600" y="1600200"/>
            <a:ext cx="6705600" cy="8382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00FF"/>
              </a:solidFill>
              <a:latin typeface="Times New Roman" pitchFamily="18" charset="0"/>
              <a:cs typeface="Times New Roman" pitchFamily="18" charset="0"/>
            </a:endParaRPr>
          </a:p>
        </p:txBody>
      </p:sp>
      <p:sp>
        <p:nvSpPr>
          <p:cNvPr id="15" name="TextBox 14"/>
          <p:cNvSpPr txBox="1"/>
          <p:nvPr/>
        </p:nvSpPr>
        <p:spPr>
          <a:xfrm>
            <a:off x="1447800" y="1143000"/>
            <a:ext cx="1600200"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BÀI TẬP 3</a:t>
            </a:r>
            <a:endParaRPr lang="en-US" b="1" dirty="0">
              <a:solidFill>
                <a:srgbClr val="FF0000"/>
              </a:solidFill>
              <a:latin typeface="Times New Roman" pitchFamily="18" charset="0"/>
              <a:cs typeface="Times New Roman" pitchFamily="18" charset="0"/>
            </a:endParaRPr>
          </a:p>
        </p:txBody>
      </p:sp>
      <p:sp>
        <p:nvSpPr>
          <p:cNvPr id="14" name="Rectangle 13"/>
          <p:cNvSpPr/>
          <p:nvPr/>
        </p:nvSpPr>
        <p:spPr>
          <a:xfrm>
            <a:off x="1447800" y="2743200"/>
            <a:ext cx="6629400" cy="32766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rgbClr val="C00000"/>
              </a:solidFill>
              <a:latin typeface="Times New Roman" pitchFamily="18" charset="0"/>
              <a:cs typeface="Times New Roman" pitchFamily="18" charset="0"/>
            </a:endParaRPr>
          </a:p>
          <a:p>
            <a:pPr algn="ctr"/>
            <a:r>
              <a:rPr lang="en-US" b="1" dirty="0" smtClean="0">
                <a:solidFill>
                  <a:srgbClr val="C00000"/>
                </a:solidFill>
                <a:latin typeface="Times New Roman" pitchFamily="18" charset="0"/>
                <a:cs typeface="Times New Roman" pitchFamily="18" charset="0"/>
              </a:rPr>
              <a:t>Ý TƯỞNG VỀ THUẬT TOÁN</a:t>
            </a:r>
          </a:p>
          <a:p>
            <a:pPr algn="ctr"/>
            <a:endParaRPr lang="en-US" b="1" dirty="0" smtClean="0">
              <a:solidFill>
                <a:srgbClr val="0000FF"/>
              </a:solidFill>
              <a:latin typeface="Times New Roman" pitchFamily="18" charset="0"/>
              <a:cs typeface="Times New Roman" pitchFamily="18" charset="0"/>
            </a:endParaRPr>
          </a:p>
          <a:p>
            <a:r>
              <a:rPr lang="en-US" dirty="0">
                <a:solidFill>
                  <a:srgbClr val="0000FF"/>
                </a:solidFill>
                <a:latin typeface="Times New Roman" pitchFamily="18" charset="0"/>
                <a:cs typeface="Times New Roman" pitchFamily="18" charset="0"/>
              </a:rPr>
              <a:t>	</a:t>
            </a:r>
            <a:r>
              <a:rPr lang="en-US" dirty="0" smtClean="0">
                <a:solidFill>
                  <a:srgbClr val="0000FF"/>
                </a:solidFill>
                <a:latin typeface="Times New Roman" pitchFamily="18" charset="0"/>
                <a:cs typeface="Times New Roman" pitchFamily="18" charset="0"/>
              </a:rPr>
              <a:t>Dựa </a:t>
            </a:r>
            <a:r>
              <a:rPr lang="en-US" dirty="0">
                <a:solidFill>
                  <a:srgbClr val="0000FF"/>
                </a:solidFill>
                <a:latin typeface="Times New Roman" pitchFamily="18" charset="0"/>
                <a:cs typeface="Times New Roman" pitchFamily="18" charset="0"/>
              </a:rPr>
              <a:t>vào kiến thức toán học ta xét hai trường hợp đối với bài toàn này như sau:</a:t>
            </a:r>
          </a:p>
          <a:p>
            <a:r>
              <a:rPr lang="en-US" dirty="0">
                <a:solidFill>
                  <a:srgbClr val="0000FF"/>
                </a:solidFill>
                <a:latin typeface="Times New Roman" pitchFamily="18" charset="0"/>
                <a:cs typeface="Times New Roman" pitchFamily="18" charset="0"/>
              </a:rPr>
              <a:t>	 Lũy thừa bậc n của một số a là tích của n thừa số bằng nhau, mỗi thừa số bằng a:</a:t>
            </a:r>
          </a:p>
          <a:p>
            <a:r>
              <a:rPr lang="en-US" dirty="0">
                <a:solidFill>
                  <a:srgbClr val="0000FF"/>
                </a:solidFill>
                <a:latin typeface="Times New Roman" pitchFamily="18" charset="0"/>
                <a:cs typeface="Times New Roman" pitchFamily="18" charset="0"/>
              </a:rPr>
              <a:t>               a</a:t>
            </a:r>
            <a:r>
              <a:rPr lang="en-US" baseline="30000" dirty="0">
                <a:solidFill>
                  <a:srgbClr val="0000FF"/>
                </a:solidFill>
                <a:latin typeface="Times New Roman" pitchFamily="18" charset="0"/>
                <a:cs typeface="Times New Roman" pitchFamily="18" charset="0"/>
              </a:rPr>
              <a:t>n</a:t>
            </a:r>
            <a:r>
              <a:rPr lang="en-US" dirty="0">
                <a:solidFill>
                  <a:srgbClr val="0000FF"/>
                </a:solidFill>
                <a:latin typeface="Times New Roman" pitchFamily="18" charset="0"/>
                <a:cs typeface="Times New Roman" pitchFamily="18" charset="0"/>
              </a:rPr>
              <a:t>=   (n ≠ 0) trong đó: a gọi là cơ số, n gọi là số mũ. Quy ước a</a:t>
            </a:r>
            <a:r>
              <a:rPr lang="en-US" baseline="30000" dirty="0">
                <a:solidFill>
                  <a:srgbClr val="0000FF"/>
                </a:solidFill>
                <a:latin typeface="Times New Roman" pitchFamily="18" charset="0"/>
                <a:cs typeface="Times New Roman" pitchFamily="18" charset="0"/>
              </a:rPr>
              <a:t>1 </a:t>
            </a:r>
            <a:r>
              <a:rPr lang="en-US" dirty="0">
                <a:solidFill>
                  <a:srgbClr val="0000FF"/>
                </a:solidFill>
                <a:latin typeface="Times New Roman" pitchFamily="18" charset="0"/>
                <a:cs typeface="Times New Roman" pitchFamily="18" charset="0"/>
              </a:rPr>
              <a:t> = a.</a:t>
            </a:r>
          </a:p>
          <a:p>
            <a:pPr algn="ctr"/>
            <a:endParaRPr lang="en-US" b="1" dirty="0">
              <a:solidFill>
                <a:srgbClr val="0000FF"/>
              </a:solidFill>
              <a:latin typeface="Times New Roman" pitchFamily="18" charset="0"/>
              <a:cs typeface="Times New Roman" pitchFamily="18" charset="0"/>
            </a:endParaRPr>
          </a:p>
          <a:p>
            <a:pPr algn="ctr"/>
            <a:endParaRPr lang="en-US" b="1" dirty="0" smtClean="0">
              <a:solidFill>
                <a:srgbClr val="0000FF"/>
              </a:solidFill>
              <a:latin typeface="Times New Roman" pitchFamily="18" charset="0"/>
              <a:cs typeface="Times New Roman" pitchFamily="18" charset="0"/>
            </a:endParaRPr>
          </a:p>
          <a:p>
            <a:pPr algn="ctr"/>
            <a:endParaRPr lang="en-US" b="1" dirty="0">
              <a:solidFill>
                <a:srgbClr val="0000FF"/>
              </a:solidFill>
              <a:latin typeface="Times New Roman" pitchFamily="18" charset="0"/>
              <a:cs typeface="Times New Roman" pitchFamily="18" charset="0"/>
            </a:endParaRPr>
          </a:p>
        </p:txBody>
      </p:sp>
      <p:sp>
        <p:nvSpPr>
          <p:cNvPr id="16" name="Rectangle 8"/>
          <p:cNvSpPr>
            <a:spLocks noChangeArrowheads="1"/>
          </p:cNvSpPr>
          <p:nvPr/>
        </p:nvSpPr>
        <p:spPr bwMode="auto">
          <a:xfrm>
            <a:off x="1524000" y="1752600"/>
            <a:ext cx="429212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b="1" dirty="0">
                <a:solidFill>
                  <a:srgbClr val="0000FF"/>
                </a:solidFill>
              </a:rPr>
              <a:t>Tính hàm số a</a:t>
            </a:r>
            <a:r>
              <a:rPr lang="en-US" b="1" baseline="30000" dirty="0">
                <a:solidFill>
                  <a:srgbClr val="0000FF"/>
                </a:solidFill>
              </a:rPr>
              <a:t>n</a:t>
            </a:r>
            <a:r>
              <a:rPr lang="en-US" b="1" dirty="0">
                <a:solidFill>
                  <a:srgbClr val="0000FF"/>
                </a:solidFill>
              </a:rPr>
              <a:t>;</a:t>
            </a:r>
            <a:endParaRPr kumimoji="0" lang="en-US" b="1" i="0" u="none" strike="noStrike" cap="none" normalizeH="0" baseline="0" dirty="0" smtClean="0">
              <a:ln>
                <a:noFill/>
              </a:ln>
              <a:solidFill>
                <a:srgbClr val="0000FF"/>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Maunen.jpg"/>
          <p:cNvPicPr>
            <a:picLocks noChangeAspect="1"/>
          </p:cNvPicPr>
          <p:nvPr/>
        </p:nvPicPr>
        <p:blipFill>
          <a:blip r:embed="rId2"/>
          <a:stretch>
            <a:fillRect/>
          </a:stretch>
        </p:blipFill>
        <p:spPr>
          <a:xfrm>
            <a:off x="-5892" y="0"/>
            <a:ext cx="9155783" cy="6858000"/>
          </a:xfrm>
          <a:prstGeom prst="rect">
            <a:avLst/>
          </a:prstGeom>
        </p:spPr>
      </p:pic>
      <p:sp>
        <p:nvSpPr>
          <p:cNvPr id="5" name="Rectangle 4"/>
          <p:cNvSpPr/>
          <p:nvPr/>
        </p:nvSpPr>
        <p:spPr>
          <a:xfrm>
            <a:off x="2514600" y="381000"/>
            <a:ext cx="4572000" cy="646331"/>
          </a:xfrm>
          <a:prstGeom prst="rect">
            <a:avLst/>
          </a:prstGeom>
        </p:spPr>
        <p:txBody>
          <a:bodyPr>
            <a:spAutoFit/>
          </a:bodyPr>
          <a:lstStyle/>
          <a:p>
            <a:pPr algn="ctr"/>
            <a:r>
              <a:rPr lang="en-US" b="1" dirty="0" smtClean="0">
                <a:solidFill>
                  <a:srgbClr val="FF0000"/>
                </a:solidFill>
                <a:latin typeface="Times New Roman" pitchFamily="18" charset="0"/>
                <a:cs typeface="Times New Roman" pitchFamily="18" charset="0"/>
              </a:rPr>
              <a:t>Sử dụng ngôn ngữ lập trình Pascal giải quyết một số bài toán trong toán học </a:t>
            </a:r>
            <a:endParaRPr lang="en-US" b="1" dirty="0" smtClean="0">
              <a:solidFill>
                <a:srgbClr val="FF0000"/>
              </a:solidFill>
              <a:latin typeface="Times New Roman" pitchFamily="18" charset="0"/>
              <a:cs typeface="Times New Roman" pitchFamily="18" charset="0"/>
            </a:endParaRPr>
          </a:p>
        </p:txBody>
      </p:sp>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Trong mặt phẳng toạ độ Oxy, chứng minh rằng A, B, C là ba đỉnh của một tam giác trong mỗi trường hợp sau:</a:t>
            </a:r>
            <a:endParaRPr kumimoji="0" lang="en-US" sz="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5"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6"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nvGrpSpPr>
          <p:cNvPr id="7" name="Group 13"/>
          <p:cNvGrpSpPr/>
          <p:nvPr/>
        </p:nvGrpSpPr>
        <p:grpSpPr>
          <a:xfrm>
            <a:off x="1371600" y="1371600"/>
            <a:ext cx="7086600" cy="1447800"/>
            <a:chOff x="1371600" y="1295400"/>
            <a:chExt cx="6705600" cy="1447800"/>
          </a:xfrm>
        </p:grpSpPr>
        <p:sp>
          <p:nvSpPr>
            <p:cNvPr id="6" name="Rounded Rectangle 5"/>
            <p:cNvSpPr/>
            <p:nvPr/>
          </p:nvSpPr>
          <p:spPr>
            <a:xfrm>
              <a:off x="1371600" y="1295400"/>
              <a:ext cx="6705600" cy="14478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00FF"/>
                </a:solidFill>
                <a:latin typeface="Times New Roman" pitchFamily="18" charset="0"/>
                <a:cs typeface="Times New Roman" pitchFamily="18" charset="0"/>
              </a:endParaRPr>
            </a:p>
          </p:txBody>
        </p:sp>
        <p:sp>
          <p:nvSpPr>
            <p:cNvPr id="5128" name="Rectangle 8"/>
            <p:cNvSpPr>
              <a:spLocks noChangeArrowheads="1"/>
            </p:cNvSpPr>
            <p:nvPr/>
          </p:nvSpPr>
          <p:spPr bwMode="auto">
            <a:xfrm>
              <a:off x="1524000" y="1447800"/>
              <a:ext cx="6553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i="1" dirty="0">
                  <a:solidFill>
                    <a:srgbClr val="0000FF"/>
                  </a:solidFill>
                  <a:latin typeface="Times New Roman" pitchFamily="18" charset="0"/>
                  <a:cs typeface="Times New Roman" pitchFamily="18" charset="0"/>
                </a:rPr>
                <a:t>Vé xe Bus tuyến Hải Dương – Hà Nội là một dãy gồm 6 chữ số. Vé xe bus được gọi là vé xe hạnh phúc nếu tổng ba chữ số đầu bằng tổng của ba chữ số sau. Dũng mua một tấm vé. Tính xác suất để tấm vé bạn Dũng mua là tấm vé hạnh phúc.</a:t>
              </a:r>
              <a:endParaRPr lang="en-US" dirty="0">
                <a:solidFill>
                  <a:srgbClr val="0000FF"/>
                </a:solidFill>
                <a:latin typeface="Times New Roman" pitchFamily="18" charset="0"/>
                <a:cs typeface="Times New Roman" pitchFamily="18" charset="0"/>
              </a:endParaRPr>
            </a:p>
          </p:txBody>
        </p:sp>
      </p:grpSp>
      <p:sp>
        <p:nvSpPr>
          <p:cNvPr id="17" name="Horizontal Scroll 16"/>
          <p:cNvSpPr/>
          <p:nvPr/>
        </p:nvSpPr>
        <p:spPr>
          <a:xfrm>
            <a:off x="1371600" y="2971800"/>
            <a:ext cx="7162800" cy="35052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HOẠT ĐỘNG</a:t>
            </a:r>
          </a:p>
          <a:p>
            <a:pPr marL="342900" indent="-342900">
              <a:buAutoNum type="arabicPeriod"/>
            </a:pPr>
            <a:r>
              <a:rPr lang="en-US" b="1" dirty="0" smtClean="0">
                <a:latin typeface="Times New Roman" pitchFamily="18" charset="0"/>
                <a:cs typeface="Times New Roman" pitchFamily="18" charset="0"/>
              </a:rPr>
              <a:t>Xác định bài toán?</a:t>
            </a:r>
          </a:p>
          <a:p>
            <a:pPr marL="342900" indent="-342900">
              <a:buAutoNum type="arabicPeriod"/>
            </a:pPr>
            <a:r>
              <a:rPr lang="en-US" b="1" dirty="0" smtClean="0">
                <a:latin typeface="Times New Roman" pitchFamily="18" charset="0"/>
                <a:cs typeface="Times New Roman" pitchFamily="18" charset="0"/>
              </a:rPr>
              <a:t>Nêu ý tưởng để giải quyết bài toán? Liên hệ với các kiến thức cần sử dụng trong toán học.</a:t>
            </a:r>
          </a:p>
          <a:p>
            <a:pPr marL="342900" indent="-342900">
              <a:buAutoNum type="arabicPeriod"/>
            </a:pPr>
            <a:r>
              <a:rPr lang="en-US" b="1" dirty="0" smtClean="0">
                <a:latin typeface="Times New Roman" pitchFamily="18" charset="0"/>
                <a:cs typeface="Times New Roman" pitchFamily="18" charset="0"/>
              </a:rPr>
              <a:t>Cài đặt chương trình để giải quyết bài toán bằng ngôn ngữ lập trình  Pascal</a:t>
            </a:r>
            <a:endParaRPr lang="en-US" b="1" dirty="0">
              <a:latin typeface="Times New Roman" pitchFamily="18" charset="0"/>
              <a:cs typeface="Times New Roman" pitchFamily="18" charset="0"/>
            </a:endParaRPr>
          </a:p>
          <a:p>
            <a:pPr algn="ctr"/>
            <a:endParaRPr lang="en-US" dirty="0" smtClean="0"/>
          </a:p>
          <a:p>
            <a:pPr algn="ctr"/>
            <a:endParaRPr lang="en-US" dirty="0"/>
          </a:p>
          <a:p>
            <a:pPr algn="ctr"/>
            <a:endParaRPr lang="en-US" dirty="0"/>
          </a:p>
        </p:txBody>
      </p:sp>
      <p:sp>
        <p:nvSpPr>
          <p:cNvPr id="15" name="TextBox 14"/>
          <p:cNvSpPr txBox="1"/>
          <p:nvPr/>
        </p:nvSpPr>
        <p:spPr>
          <a:xfrm>
            <a:off x="1447800" y="926068"/>
            <a:ext cx="1600200"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BÀI TẬP 4</a:t>
            </a:r>
            <a:endParaRPr lang="en-US"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Maunen.jpg"/>
          <p:cNvPicPr>
            <a:picLocks noChangeAspect="1"/>
          </p:cNvPicPr>
          <p:nvPr/>
        </p:nvPicPr>
        <p:blipFill>
          <a:blip r:embed="rId2"/>
          <a:stretch>
            <a:fillRect/>
          </a:stretch>
        </p:blipFill>
        <p:spPr>
          <a:xfrm>
            <a:off x="-5892" y="0"/>
            <a:ext cx="9155783" cy="6858000"/>
          </a:xfrm>
          <a:prstGeom prst="rect">
            <a:avLst/>
          </a:prstGeom>
        </p:spPr>
      </p:pic>
      <p:sp>
        <p:nvSpPr>
          <p:cNvPr id="5" name="Rectangle 4"/>
          <p:cNvSpPr/>
          <p:nvPr/>
        </p:nvSpPr>
        <p:spPr>
          <a:xfrm>
            <a:off x="2514600" y="381000"/>
            <a:ext cx="4572000" cy="646331"/>
          </a:xfrm>
          <a:prstGeom prst="rect">
            <a:avLst/>
          </a:prstGeom>
        </p:spPr>
        <p:txBody>
          <a:bodyPr>
            <a:spAutoFit/>
          </a:bodyPr>
          <a:lstStyle/>
          <a:p>
            <a:pPr algn="ctr"/>
            <a:r>
              <a:rPr lang="en-US" b="1" dirty="0" smtClean="0">
                <a:solidFill>
                  <a:srgbClr val="FF0000"/>
                </a:solidFill>
                <a:latin typeface="Times New Roman" pitchFamily="18" charset="0"/>
                <a:cs typeface="Times New Roman" pitchFamily="18" charset="0"/>
              </a:rPr>
              <a:t>Sử dụng ngôn ngữ lập trình Pascal giải quyết một số bài toán trong toán học </a:t>
            </a:r>
            <a:endParaRPr lang="en-US" b="1" dirty="0" smtClean="0">
              <a:solidFill>
                <a:srgbClr val="FF0000"/>
              </a:solidFill>
              <a:latin typeface="Times New Roman" pitchFamily="18" charset="0"/>
              <a:cs typeface="Times New Roman" pitchFamily="18" charset="0"/>
            </a:endParaRPr>
          </a:p>
        </p:txBody>
      </p:sp>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Trong mặt phẳng toạ độ Oxy, chứng minh rằng A, B, C là ba đỉnh của một tam giác trong mỗi trường hợp sau:</a:t>
            </a:r>
            <a:endParaRPr kumimoji="0" lang="en-US" sz="6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5"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6"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5" name="TextBox 14"/>
          <p:cNvSpPr txBox="1"/>
          <p:nvPr/>
        </p:nvSpPr>
        <p:spPr>
          <a:xfrm>
            <a:off x="1447800" y="1143000"/>
            <a:ext cx="1600200" cy="369332"/>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BÀI TẬP 4</a:t>
            </a:r>
            <a:endParaRPr lang="en-US" b="1" dirty="0">
              <a:solidFill>
                <a:srgbClr val="FF0000"/>
              </a:solidFill>
              <a:latin typeface="Times New Roman" pitchFamily="18" charset="0"/>
              <a:cs typeface="Times New Roman" pitchFamily="18" charset="0"/>
            </a:endParaRPr>
          </a:p>
        </p:txBody>
      </p:sp>
      <p:sp>
        <p:nvSpPr>
          <p:cNvPr id="14" name="Rectangle 13"/>
          <p:cNvSpPr/>
          <p:nvPr/>
        </p:nvSpPr>
        <p:spPr>
          <a:xfrm>
            <a:off x="1447800" y="3048000"/>
            <a:ext cx="7162800" cy="32766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rgbClr val="C00000"/>
              </a:solidFill>
              <a:latin typeface="Times New Roman" pitchFamily="18" charset="0"/>
              <a:cs typeface="Times New Roman" pitchFamily="18" charset="0"/>
            </a:endParaRPr>
          </a:p>
          <a:p>
            <a:pPr algn="ctr"/>
            <a:r>
              <a:rPr lang="en-US" b="1" dirty="0" smtClean="0">
                <a:solidFill>
                  <a:srgbClr val="C00000"/>
                </a:solidFill>
                <a:latin typeface="Times New Roman" pitchFamily="18" charset="0"/>
                <a:cs typeface="Times New Roman" pitchFamily="18" charset="0"/>
              </a:rPr>
              <a:t>Ý TƯỞNG VỀ THUẬT TOÁN</a:t>
            </a:r>
          </a:p>
          <a:p>
            <a:pPr algn="ctr"/>
            <a:endParaRPr lang="en-US" b="1" dirty="0" smtClean="0">
              <a:solidFill>
                <a:srgbClr val="C00000"/>
              </a:solidFill>
              <a:latin typeface="Times New Roman" pitchFamily="18" charset="0"/>
              <a:cs typeface="Times New Roman" pitchFamily="18" charset="0"/>
            </a:endParaRPr>
          </a:p>
          <a:p>
            <a:r>
              <a:rPr lang="en-US" b="1" dirty="0" smtClean="0">
                <a:solidFill>
                  <a:srgbClr val="C00000"/>
                </a:solidFill>
                <a:latin typeface="Times New Roman" pitchFamily="18" charset="0"/>
                <a:cs typeface="Times New Roman" pitchFamily="18" charset="0"/>
              </a:rPr>
              <a:t>	</a:t>
            </a:r>
            <a:r>
              <a:rPr lang="en-US" b="1" dirty="0" smtClean="0">
                <a:solidFill>
                  <a:srgbClr val="0000FF"/>
                </a:solidFill>
                <a:latin typeface="Times New Roman" pitchFamily="18" charset="0"/>
                <a:cs typeface="Times New Roman" pitchFamily="18" charset="0"/>
              </a:rPr>
              <a:t>+ Tìm không gian mẫu của bài toán: Mỗi vé xe có 6 số tương ứng với 6 vị trí. Mỗi vị trí có 10 khả năng xảy ra (các số có thể lấy bất kì từ 0 đến 9).  Do đó theo quy tắc nhân ta có thể xác định số phần tử của không gian mẫu là 10</a:t>
            </a:r>
            <a:r>
              <a:rPr lang="en-US" b="1" baseline="30000" dirty="0" smtClean="0">
                <a:solidFill>
                  <a:srgbClr val="0000FF"/>
                </a:solidFill>
                <a:latin typeface="Times New Roman" pitchFamily="18" charset="0"/>
                <a:cs typeface="Times New Roman" pitchFamily="18" charset="0"/>
              </a:rPr>
              <a:t> 6</a:t>
            </a:r>
            <a:endParaRPr lang="en-US" b="1" dirty="0" smtClean="0">
              <a:solidFill>
                <a:srgbClr val="0000FF"/>
              </a:solidFill>
              <a:latin typeface="Times New Roman" pitchFamily="18" charset="0"/>
              <a:cs typeface="Times New Roman" pitchFamily="18" charset="0"/>
            </a:endParaRPr>
          </a:p>
          <a:p>
            <a:r>
              <a:rPr lang="en-US" b="1" dirty="0" smtClean="0">
                <a:solidFill>
                  <a:srgbClr val="0000FF"/>
                </a:solidFill>
                <a:latin typeface="Times New Roman" pitchFamily="18" charset="0"/>
                <a:cs typeface="Times New Roman" pitchFamily="18" charset="0"/>
              </a:rPr>
              <a:t>	+ Gọi các chữ số từ hàng trăm nghìn đến chữ số hàng  đơn vị lần lượt là a, b, c, d, e, f. Ta cần tìm số khả năng là a+b+c=d+e+f trong đó mỗi số có thể có giá trị từ 0 đến 9 </a:t>
            </a:r>
            <a:r>
              <a:rPr lang="en-US" b="1" dirty="0" smtClean="0">
                <a:solidFill>
                  <a:srgbClr val="0000FF"/>
                </a:solidFill>
                <a:latin typeface="Times New Roman" pitchFamily="18" charset="0"/>
                <a:cs typeface="Times New Roman" pitchFamily="18" charset="0"/>
                <a:sym typeface="Wingdings" pitchFamily="2" charset="2"/>
              </a:rPr>
              <a:t> Cần dùng vòng lặp xác định.</a:t>
            </a:r>
            <a:endParaRPr lang="en-US" b="1" dirty="0" smtClean="0">
              <a:solidFill>
                <a:srgbClr val="0000FF"/>
              </a:solidFill>
              <a:latin typeface="Times New Roman" pitchFamily="18" charset="0"/>
              <a:cs typeface="Times New Roman" pitchFamily="18" charset="0"/>
            </a:endParaRPr>
          </a:p>
          <a:p>
            <a:pPr algn="ctr"/>
            <a:endParaRPr lang="en-US" b="1" dirty="0" smtClean="0">
              <a:solidFill>
                <a:srgbClr val="0000FF"/>
              </a:solidFill>
              <a:latin typeface="Times New Roman" pitchFamily="18" charset="0"/>
              <a:cs typeface="Times New Roman" pitchFamily="18" charset="0"/>
            </a:endParaRPr>
          </a:p>
          <a:p>
            <a:r>
              <a:rPr lang="en-US" dirty="0">
                <a:solidFill>
                  <a:srgbClr val="0000FF"/>
                </a:solidFill>
                <a:latin typeface="Times New Roman" pitchFamily="18" charset="0"/>
                <a:cs typeface="Times New Roman" pitchFamily="18" charset="0"/>
              </a:rPr>
              <a:t>	</a:t>
            </a:r>
            <a:endParaRPr lang="en-US" b="1" dirty="0">
              <a:solidFill>
                <a:srgbClr val="0000FF"/>
              </a:solidFill>
              <a:latin typeface="Times New Roman" pitchFamily="18" charset="0"/>
              <a:cs typeface="Times New Roman" pitchFamily="18" charset="0"/>
            </a:endParaRPr>
          </a:p>
          <a:p>
            <a:pPr algn="ctr"/>
            <a:endParaRPr lang="en-US" b="1" dirty="0" smtClean="0">
              <a:solidFill>
                <a:srgbClr val="0000FF"/>
              </a:solidFill>
              <a:latin typeface="Times New Roman" pitchFamily="18" charset="0"/>
              <a:cs typeface="Times New Roman" pitchFamily="18" charset="0"/>
            </a:endParaRPr>
          </a:p>
          <a:p>
            <a:pPr algn="ctr"/>
            <a:endParaRPr lang="en-US" b="1" dirty="0">
              <a:solidFill>
                <a:srgbClr val="0000FF"/>
              </a:solidFill>
              <a:latin typeface="Times New Roman" pitchFamily="18" charset="0"/>
              <a:cs typeface="Times New Roman" pitchFamily="18" charset="0"/>
            </a:endParaRPr>
          </a:p>
        </p:txBody>
      </p:sp>
      <p:grpSp>
        <p:nvGrpSpPr>
          <p:cNvPr id="13" name="Group 13"/>
          <p:cNvGrpSpPr/>
          <p:nvPr/>
        </p:nvGrpSpPr>
        <p:grpSpPr>
          <a:xfrm>
            <a:off x="1447800" y="1524000"/>
            <a:ext cx="7086600" cy="1371600"/>
            <a:chOff x="1371600" y="1295400"/>
            <a:chExt cx="6705600" cy="1447800"/>
          </a:xfrm>
        </p:grpSpPr>
        <p:sp>
          <p:nvSpPr>
            <p:cNvPr id="17" name="Rounded Rectangle 16"/>
            <p:cNvSpPr/>
            <p:nvPr/>
          </p:nvSpPr>
          <p:spPr>
            <a:xfrm>
              <a:off x="1371600" y="1295400"/>
              <a:ext cx="6705600" cy="14478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00FF"/>
                </a:solidFill>
                <a:latin typeface="Times New Roman" pitchFamily="18" charset="0"/>
                <a:cs typeface="Times New Roman" pitchFamily="18" charset="0"/>
              </a:endParaRPr>
            </a:p>
          </p:txBody>
        </p:sp>
        <p:sp>
          <p:nvSpPr>
            <p:cNvPr id="18" name="Rectangle 8"/>
            <p:cNvSpPr>
              <a:spLocks noChangeArrowheads="1"/>
            </p:cNvSpPr>
            <p:nvPr/>
          </p:nvSpPr>
          <p:spPr bwMode="auto">
            <a:xfrm>
              <a:off x="1524000" y="1447800"/>
              <a:ext cx="6553200" cy="12670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i="1" dirty="0">
                  <a:solidFill>
                    <a:srgbClr val="0000FF"/>
                  </a:solidFill>
                  <a:latin typeface="Times New Roman" pitchFamily="18" charset="0"/>
                  <a:cs typeface="Times New Roman" pitchFamily="18" charset="0"/>
                </a:rPr>
                <a:t>Vé xe Bus tuyến Hải Dương – Hà Nội là một dãy gồm 6 chữ số. Vé xe bus được gọi là vé xe hạnh phúc nếu tổng ba chữ số đầu bằng tổng của ba chữ số sau. Dũng mua một tấm vé. Tính xác suất để tấm vé bạn Dũng mua là tấm vé hạnh phúc.</a:t>
              </a:r>
              <a:endParaRPr lang="en-US" dirty="0">
                <a:solidFill>
                  <a:srgbClr val="0000FF"/>
                </a:solidFill>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Maunen.jpg"/>
          <p:cNvPicPr>
            <a:picLocks noChangeAspect="1"/>
          </p:cNvPicPr>
          <p:nvPr/>
        </p:nvPicPr>
        <p:blipFill>
          <a:blip r:embed="rId2"/>
          <a:stretch>
            <a:fillRect/>
          </a:stretch>
        </p:blipFill>
        <p:spPr>
          <a:xfrm>
            <a:off x="-5892" y="0"/>
            <a:ext cx="9155783" cy="6858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735</Words>
  <Application>Microsoft Office PowerPoint</Application>
  <PresentationFormat>On-screen Show (4:3)</PresentationFormat>
  <Paragraphs>80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444 Hoang Hoa Tham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Garena VietNam</dc:creator>
  <cp:lastModifiedBy>Garena VietNam</cp:lastModifiedBy>
  <cp:revision>10</cp:revision>
  <dcterms:created xsi:type="dcterms:W3CDTF">2016-12-15T05:01:47Z</dcterms:created>
  <dcterms:modified xsi:type="dcterms:W3CDTF">2016-12-15T06:32:33Z</dcterms:modified>
</cp:coreProperties>
</file>